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8" r:id="rId1"/>
  </p:sldMasterIdLst>
  <p:notesMasterIdLst>
    <p:notesMasterId r:id="rId19"/>
  </p:notesMasterIdLst>
  <p:sldIdLst>
    <p:sldId id="257" r:id="rId2"/>
    <p:sldId id="2754" r:id="rId3"/>
    <p:sldId id="2758" r:id="rId4"/>
    <p:sldId id="2759" r:id="rId5"/>
    <p:sldId id="2761" r:id="rId6"/>
    <p:sldId id="2762" r:id="rId7"/>
    <p:sldId id="2747" r:id="rId8"/>
    <p:sldId id="2746" r:id="rId9"/>
    <p:sldId id="2750" r:id="rId10"/>
    <p:sldId id="2751" r:id="rId11"/>
    <p:sldId id="2753" r:id="rId12"/>
    <p:sldId id="2755" r:id="rId13"/>
    <p:sldId id="2749" r:id="rId14"/>
    <p:sldId id="2756" r:id="rId15"/>
    <p:sldId id="2757" r:id="rId16"/>
    <p:sldId id="2743" r:id="rId17"/>
    <p:sldId id="36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CC0099"/>
    <a:srgbClr val="800080"/>
    <a:srgbClr val="FF0066"/>
    <a:srgbClr val="66FF33"/>
    <a:srgbClr val="666699"/>
    <a:srgbClr val="0000FF"/>
    <a:srgbClr val="CC99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C74DA-1116-4E53-92E8-8CE2E08552F2}" v="185" dt="2019-02-18T13:23:59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Estilo Escuro 1 - Ênfas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7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ila dos Santos Reinehr" userId="4b8ce60c-e3b7-47b1-8318-1b4b23d3944b" providerId="ADAL" clId="{883C74DA-1116-4E53-92E8-8CE2E08552F2}"/>
    <pc:docChg chg="custSel addSld delSld modSld sldOrd">
      <pc:chgData name="Sheila dos Santos Reinehr" userId="4b8ce60c-e3b7-47b1-8318-1b4b23d3944b" providerId="ADAL" clId="{883C74DA-1116-4E53-92E8-8CE2E08552F2}" dt="2019-02-18T13:23:59.356" v="232"/>
      <pc:docMkLst>
        <pc:docMk/>
      </pc:docMkLst>
      <pc:sldChg chg="modSp">
        <pc:chgData name="Sheila dos Santos Reinehr" userId="4b8ce60c-e3b7-47b1-8318-1b4b23d3944b" providerId="ADAL" clId="{883C74DA-1116-4E53-92E8-8CE2E08552F2}" dt="2019-02-14T11:56:58.382" v="17" actId="20577"/>
        <pc:sldMkLst>
          <pc:docMk/>
          <pc:sldMk cId="3262448323" sldId="257"/>
        </pc:sldMkLst>
        <pc:spChg chg="mod">
          <ac:chgData name="Sheila dos Santos Reinehr" userId="4b8ce60c-e3b7-47b1-8318-1b4b23d3944b" providerId="ADAL" clId="{883C74DA-1116-4E53-92E8-8CE2E08552F2}" dt="2019-02-14T11:56:58.382" v="17" actId="20577"/>
          <ac:spMkLst>
            <pc:docMk/>
            <pc:sldMk cId="3262448323" sldId="257"/>
            <ac:spMk id="5" creationId="{00000000-0000-0000-0000-000000000000}"/>
          </ac:spMkLst>
        </pc:spChg>
        <pc:spChg chg="mod">
          <ac:chgData name="Sheila dos Santos Reinehr" userId="4b8ce60c-e3b7-47b1-8318-1b4b23d3944b" providerId="ADAL" clId="{883C74DA-1116-4E53-92E8-8CE2E08552F2}" dt="2019-02-14T11:56:55.027" v="13" actId="20577"/>
          <ac:spMkLst>
            <pc:docMk/>
            <pc:sldMk cId="3262448323" sldId="257"/>
            <ac:spMk id="47" creationId="{E4C2977C-C1EE-4E15-A9DF-DF1EC2DF0E74}"/>
          </ac:spMkLst>
        </pc:spChg>
      </pc:sldChg>
      <pc:sldChg chg="add">
        <pc:chgData name="Sheila dos Santos Reinehr" userId="4b8ce60c-e3b7-47b1-8318-1b4b23d3944b" providerId="ADAL" clId="{883C74DA-1116-4E53-92E8-8CE2E08552F2}" dt="2019-02-14T12:24:02.590" v="117"/>
        <pc:sldMkLst>
          <pc:docMk/>
          <pc:sldMk cId="3608080188" sldId="350"/>
        </pc:sldMkLst>
      </pc:sldChg>
      <pc:sldChg chg="add del">
        <pc:chgData name="Sheila dos Santos Reinehr" userId="4b8ce60c-e3b7-47b1-8318-1b4b23d3944b" providerId="ADAL" clId="{883C74DA-1116-4E53-92E8-8CE2E08552F2}" dt="2019-02-18T03:12:28.343" v="204" actId="2696"/>
        <pc:sldMkLst>
          <pc:docMk/>
          <pc:sldMk cId="2885633867" sldId="355"/>
        </pc:sldMkLst>
      </pc:sldChg>
      <pc:sldChg chg="add">
        <pc:chgData name="Sheila dos Santos Reinehr" userId="4b8ce60c-e3b7-47b1-8318-1b4b23d3944b" providerId="ADAL" clId="{883C74DA-1116-4E53-92E8-8CE2E08552F2}" dt="2019-02-14T12:24:02.590" v="117"/>
        <pc:sldMkLst>
          <pc:docMk/>
          <pc:sldMk cId="466018809" sldId="371"/>
        </pc:sldMkLst>
      </pc:sldChg>
      <pc:sldChg chg="ord">
        <pc:chgData name="Sheila dos Santos Reinehr" userId="4b8ce60c-e3b7-47b1-8318-1b4b23d3944b" providerId="ADAL" clId="{883C74DA-1116-4E53-92E8-8CE2E08552F2}" dt="2019-02-18T13:23:59.356" v="232"/>
        <pc:sldMkLst>
          <pc:docMk/>
          <pc:sldMk cId="2309722900" sldId="380"/>
        </pc:sldMkLst>
      </pc:sldChg>
      <pc:sldChg chg="del">
        <pc:chgData name="Sheila dos Santos Reinehr" userId="4b8ce60c-e3b7-47b1-8318-1b4b23d3944b" providerId="ADAL" clId="{883C74DA-1116-4E53-92E8-8CE2E08552F2}" dt="2019-02-18T03:12:28.343" v="205" actId="2696"/>
        <pc:sldMkLst>
          <pc:docMk/>
          <pc:sldMk cId="3399063937" sldId="385"/>
        </pc:sldMkLst>
      </pc:sldChg>
      <pc:sldChg chg="del">
        <pc:chgData name="Sheila dos Santos Reinehr" userId="4b8ce60c-e3b7-47b1-8318-1b4b23d3944b" providerId="ADAL" clId="{883C74DA-1116-4E53-92E8-8CE2E08552F2}" dt="2019-02-18T03:12:28.343" v="206" actId="2696"/>
        <pc:sldMkLst>
          <pc:docMk/>
          <pc:sldMk cId="1041096459" sldId="386"/>
        </pc:sldMkLst>
      </pc:sldChg>
      <pc:sldChg chg="del">
        <pc:chgData name="Sheila dos Santos Reinehr" userId="4b8ce60c-e3b7-47b1-8318-1b4b23d3944b" providerId="ADAL" clId="{883C74DA-1116-4E53-92E8-8CE2E08552F2}" dt="2019-02-18T03:12:28.359" v="207" actId="2696"/>
        <pc:sldMkLst>
          <pc:docMk/>
          <pc:sldMk cId="2951140078" sldId="387"/>
        </pc:sldMkLst>
      </pc:sldChg>
      <pc:sldChg chg="del">
        <pc:chgData name="Sheila dos Santos Reinehr" userId="4b8ce60c-e3b7-47b1-8318-1b4b23d3944b" providerId="ADAL" clId="{883C74DA-1116-4E53-92E8-8CE2E08552F2}" dt="2019-02-18T03:12:28.374" v="208" actId="2696"/>
        <pc:sldMkLst>
          <pc:docMk/>
          <pc:sldMk cId="1341600791" sldId="388"/>
        </pc:sldMkLst>
      </pc:sldChg>
      <pc:sldChg chg="del">
        <pc:chgData name="Sheila dos Santos Reinehr" userId="4b8ce60c-e3b7-47b1-8318-1b4b23d3944b" providerId="ADAL" clId="{883C74DA-1116-4E53-92E8-8CE2E08552F2}" dt="2019-02-18T03:12:28.374" v="209" actId="2696"/>
        <pc:sldMkLst>
          <pc:docMk/>
          <pc:sldMk cId="3112242731" sldId="389"/>
        </pc:sldMkLst>
      </pc:sldChg>
      <pc:sldChg chg="del">
        <pc:chgData name="Sheila dos Santos Reinehr" userId="4b8ce60c-e3b7-47b1-8318-1b4b23d3944b" providerId="ADAL" clId="{883C74DA-1116-4E53-92E8-8CE2E08552F2}" dt="2019-02-18T03:12:28.374" v="210" actId="2696"/>
        <pc:sldMkLst>
          <pc:docMk/>
          <pc:sldMk cId="2059033325" sldId="390"/>
        </pc:sldMkLst>
      </pc:sldChg>
      <pc:sldChg chg="addSp delSp modSp add">
        <pc:chgData name="Sheila dos Santos Reinehr" userId="4b8ce60c-e3b7-47b1-8318-1b4b23d3944b" providerId="ADAL" clId="{883C74DA-1116-4E53-92E8-8CE2E08552F2}" dt="2019-02-18T03:14:49.291" v="224" actId="1076"/>
        <pc:sldMkLst>
          <pc:docMk/>
          <pc:sldMk cId="1753901790" sldId="400"/>
        </pc:sldMkLst>
        <pc:spChg chg="mod">
          <ac:chgData name="Sheila dos Santos Reinehr" userId="4b8ce60c-e3b7-47b1-8318-1b4b23d3944b" providerId="ADAL" clId="{883C74DA-1116-4E53-92E8-8CE2E08552F2}" dt="2019-02-18T03:14:49.291" v="224" actId="1076"/>
          <ac:spMkLst>
            <pc:docMk/>
            <pc:sldMk cId="1753901790" sldId="400"/>
            <ac:spMk id="5" creationId="{44673D94-AE3E-40A1-B1A1-4CB15320FB3F}"/>
          </ac:spMkLst>
        </pc:spChg>
        <pc:picChg chg="del">
          <ac:chgData name="Sheila dos Santos Reinehr" userId="4b8ce60c-e3b7-47b1-8318-1b4b23d3944b" providerId="ADAL" clId="{883C74DA-1116-4E53-92E8-8CE2E08552F2}" dt="2019-02-18T03:14:39.585" v="221" actId="478"/>
          <ac:picMkLst>
            <pc:docMk/>
            <pc:sldMk cId="1753901790" sldId="400"/>
            <ac:picMk id="4" creationId="{750DDCF5-3F71-49C4-BF81-4CF4D3D1C8BD}"/>
          </ac:picMkLst>
        </pc:picChg>
        <pc:picChg chg="add ord">
          <ac:chgData name="Sheila dos Santos Reinehr" userId="4b8ce60c-e3b7-47b1-8318-1b4b23d3944b" providerId="ADAL" clId="{883C74DA-1116-4E53-92E8-8CE2E08552F2}" dt="2019-02-18T03:14:42.413" v="223" actId="167"/>
          <ac:picMkLst>
            <pc:docMk/>
            <pc:sldMk cId="1753901790" sldId="400"/>
            <ac:picMk id="6" creationId="{2B0BF60C-8DAA-4FC2-9879-9FCFFF74DF50}"/>
          </ac:picMkLst>
        </pc:picChg>
      </pc:sldChg>
      <pc:sldChg chg="addSp delSp modSp add modAnim">
        <pc:chgData name="Sheila dos Santos Reinehr" userId="4b8ce60c-e3b7-47b1-8318-1b4b23d3944b" providerId="ADAL" clId="{883C74DA-1116-4E53-92E8-8CE2E08552F2}" dt="2019-02-18T03:16:04.240" v="231" actId="1076"/>
        <pc:sldMkLst>
          <pc:docMk/>
          <pc:sldMk cId="1488030727" sldId="401"/>
        </pc:sldMkLst>
        <pc:spChg chg="add mod">
          <ac:chgData name="Sheila dos Santos Reinehr" userId="4b8ce60c-e3b7-47b1-8318-1b4b23d3944b" providerId="ADAL" clId="{883C74DA-1116-4E53-92E8-8CE2E08552F2}" dt="2019-02-18T03:15:01.637" v="226" actId="1076"/>
          <ac:spMkLst>
            <pc:docMk/>
            <pc:sldMk cId="1488030727" sldId="401"/>
            <ac:spMk id="3" creationId="{84950B5C-269C-440C-8701-EC26307AB30F}"/>
          </ac:spMkLst>
        </pc:spChg>
        <pc:picChg chg="add del mod">
          <ac:chgData name="Sheila dos Santos Reinehr" userId="4b8ce60c-e3b7-47b1-8318-1b4b23d3944b" providerId="ADAL" clId="{883C74DA-1116-4E53-92E8-8CE2E08552F2}" dt="2019-02-14T12:26:20.775" v="125" actId="478"/>
          <ac:picMkLst>
            <pc:docMk/>
            <pc:sldMk cId="1488030727" sldId="401"/>
            <ac:picMk id="5" creationId="{5006F013-F66E-4A8B-AC22-FAFB64456C01}"/>
          </ac:picMkLst>
        </pc:picChg>
        <pc:picChg chg="add del mod">
          <ac:chgData name="Sheila dos Santos Reinehr" userId="4b8ce60c-e3b7-47b1-8318-1b4b23d3944b" providerId="ADAL" clId="{883C74DA-1116-4E53-92E8-8CE2E08552F2}" dt="2019-02-18T03:13:50.291" v="212" actId="478"/>
          <ac:picMkLst>
            <pc:docMk/>
            <pc:sldMk cId="1488030727" sldId="401"/>
            <ac:picMk id="5" creationId="{CA44C728-0EE9-4E84-9630-73C81CC20BBC}"/>
          </ac:picMkLst>
        </pc:picChg>
        <pc:picChg chg="add del mod ord">
          <ac:chgData name="Sheila dos Santos Reinehr" userId="4b8ce60c-e3b7-47b1-8318-1b4b23d3944b" providerId="ADAL" clId="{883C74DA-1116-4E53-92E8-8CE2E08552F2}" dt="2019-02-18T03:14:56.698" v="225" actId="478"/>
          <ac:picMkLst>
            <pc:docMk/>
            <pc:sldMk cId="1488030727" sldId="401"/>
            <ac:picMk id="7" creationId="{8076FA0C-181F-4A26-B779-79211DCD9772}"/>
          </ac:picMkLst>
        </pc:picChg>
        <pc:picChg chg="add del mod">
          <ac:chgData name="Sheila dos Santos Reinehr" userId="4b8ce60c-e3b7-47b1-8318-1b4b23d3944b" providerId="ADAL" clId="{883C74DA-1116-4E53-92E8-8CE2E08552F2}" dt="2019-02-18T03:15:33.329" v="228" actId="478"/>
          <ac:picMkLst>
            <pc:docMk/>
            <pc:sldMk cId="1488030727" sldId="401"/>
            <ac:picMk id="9" creationId="{CB5ED278-3B01-4EB1-9CEF-8B3E371E3F54}"/>
          </ac:picMkLst>
        </pc:picChg>
        <pc:picChg chg="add mod">
          <ac:chgData name="Sheila dos Santos Reinehr" userId="4b8ce60c-e3b7-47b1-8318-1b4b23d3944b" providerId="ADAL" clId="{883C74DA-1116-4E53-92E8-8CE2E08552F2}" dt="2019-02-18T03:16:04.240" v="231" actId="1076"/>
          <ac:picMkLst>
            <pc:docMk/>
            <pc:sldMk cId="1488030727" sldId="401"/>
            <ac:picMk id="11" creationId="{FDABC522-7083-4065-8A1A-0F82ADCCE9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44A14-44F0-454B-9212-CDF70D6A628B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A6C06-DF2D-4BFF-AE09-8E8F07B3A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13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8223C7DB-9AAE-45AD-AFE2-52091BCFDAFD}" type="datetime1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404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80AFFCC8-53E0-45E7-8558-C04CEE41EB0B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82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9FFD5576-4DC3-4478-B6BB-165E534BC449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219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F3F07FD6-325A-4336-A571-512AA5118376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8882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3926693D-DBB0-4C8D-A1A6-A0F456062E3B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011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AD1151AC-90C6-4109-B669-0FEB1A1F4FB6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407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696F0F8A-4FC3-4F29-A838-7852A7B5DAA7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1386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B0DC71C3-B23F-410A-AE59-3773BC5231FD}" type="datetime1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291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BC28C2B9-11D5-4226-98B9-C07276B03024}" type="datetime1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78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B8C1DD36-A099-4F53-9E43-0D788DEE08FD}" type="datetime1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45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DB1F1DBD-C77C-4634-BDEC-8BA5CC917E2E}" type="datetime1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307" y="1079500"/>
            <a:ext cx="4221413" cy="560562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079500"/>
            <a:ext cx="4175036" cy="5605631"/>
          </a:xfrm>
        </p:spPr>
        <p:txBody>
          <a:bodyPr anchor="t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4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D216B109-FB7C-4B9E-B4F7-F99363E00DFB}" type="datetime1">
              <a:rPr lang="pt-BR" smtClean="0"/>
              <a:t>28/02/2024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27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456DE301-D53F-4F4D-915F-B4EA917DBFE6}" type="datetime1">
              <a:rPr lang="pt-BR" smtClean="0"/>
              <a:t>28/02/2024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21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A0A435AC-E8F5-4E93-A3EC-B150D4A0FFA5}" type="datetime1">
              <a:rPr lang="pt-BR" smtClean="0"/>
              <a:t>28/02/2024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76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CCB8C9FF-4F24-4258-AB2E-14BABF4CD7AF}" type="datetime1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6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3CD7E0FF-B70D-4E57-84CB-B4DA1B9CF3FF}" type="datetime1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73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307" y="230738"/>
            <a:ext cx="8598090" cy="6455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307" y="1041400"/>
            <a:ext cx="8598090" cy="56437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046" y="6320004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7CA744-CDA1-4FE7-B65C-CCF0A4C42B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887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mailto:vilmar.abreu@pucpr.b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4322073" y="2379786"/>
            <a:ext cx="4577227" cy="3509426"/>
          </a:xfrm>
        </p:spPr>
        <p:txBody>
          <a:bodyPr>
            <a:noAutofit/>
          </a:bodyPr>
          <a:lstStyle/>
          <a:p>
            <a:pPr algn="l"/>
            <a:r>
              <a:rPr lang="pt-BR" sz="4800" dirty="0"/>
              <a:t>Raciocínio Algorítmico</a:t>
            </a:r>
            <a:br>
              <a:rPr lang="pt-BR" sz="4800" dirty="0"/>
            </a:br>
            <a:r>
              <a:rPr lang="pt-BR" sz="4800" dirty="0"/>
              <a:t>2024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55696D-C16A-41BB-A5B9-7140D419ADCD}"/>
              </a:ext>
            </a:extLst>
          </p:cNvPr>
          <p:cNvSpPr/>
          <p:nvPr/>
        </p:nvSpPr>
        <p:spPr>
          <a:xfrm>
            <a:off x="2906973" y="5097636"/>
            <a:ext cx="5992328" cy="1042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3A2A33D-8194-4916-B488-D8957B3705A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71" y="3657600"/>
            <a:ext cx="1428502" cy="1428502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E4C2977C-C1EE-4E15-A9DF-DF1EC2DF0E74}"/>
              </a:ext>
            </a:extLst>
          </p:cNvPr>
          <p:cNvSpPr/>
          <p:nvPr/>
        </p:nvSpPr>
        <p:spPr>
          <a:xfrm>
            <a:off x="1" y="0"/>
            <a:ext cx="437882" cy="1635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AULA 4</a:t>
            </a:r>
          </a:p>
        </p:txBody>
      </p:sp>
    </p:spTree>
    <p:extLst>
      <p:ext uri="{BB962C8B-B14F-4D97-AF65-F5344CB8AC3E}">
        <p14:creationId xmlns:p14="http://schemas.microsoft.com/office/powerpoint/2010/main" val="326244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Enquanto (</a:t>
            </a:r>
            <a:r>
              <a:rPr lang="pt-BR" sz="4000" dirty="0" err="1"/>
              <a:t>while</a:t>
            </a:r>
            <a:r>
              <a:rPr lang="pt-BR" sz="4000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Teste inicial</a:t>
            </a:r>
            <a:r>
              <a:rPr lang="pt-BR" sz="2400" dirty="0"/>
              <a:t>: antes mesmo do bloco de comandos interno ao laço ser executado uma vez, um teste de condição de repetição será realizado.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Formato geral:</a:t>
            </a:r>
          </a:p>
          <a:p>
            <a:pPr lvl="2">
              <a:lnSpc>
                <a:spcPct val="90000"/>
              </a:lnSpc>
            </a:pPr>
            <a:r>
              <a:rPr lang="pt-BR" sz="2400" b="1" dirty="0" err="1"/>
              <a:t>while</a:t>
            </a:r>
            <a:r>
              <a:rPr lang="pt-BR" sz="2400" b="1" dirty="0"/>
              <a:t> &lt;</a:t>
            </a:r>
            <a:r>
              <a:rPr lang="pt-BR" sz="2400" b="1" dirty="0" err="1"/>
              <a:t>condicao</a:t>
            </a:r>
            <a:r>
              <a:rPr lang="pt-BR" sz="2400" b="1" dirty="0"/>
              <a:t>&gt;:</a:t>
            </a:r>
          </a:p>
          <a:p>
            <a:pPr lvl="3">
              <a:lnSpc>
                <a:spcPct val="90000"/>
              </a:lnSpc>
            </a:pPr>
            <a:r>
              <a:rPr lang="pt-BR" sz="2400" b="1" dirty="0"/>
              <a:t>bloco de comandos</a:t>
            </a:r>
          </a:p>
          <a:p>
            <a:pPr lvl="3">
              <a:lnSpc>
                <a:spcPct val="90000"/>
              </a:lnSpc>
            </a:pPr>
            <a:endParaRPr lang="pt-BR" sz="32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O bloco de comandos será repetido enquanto a condição for verdadeira.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7180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Enquanto (</a:t>
            </a:r>
            <a:r>
              <a:rPr lang="pt-BR" sz="4000" dirty="0" err="1"/>
              <a:t>while</a:t>
            </a:r>
            <a:r>
              <a:rPr lang="pt-BR" sz="4000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Para controlar esta repetição várias possibilidades surgem.  A mais usual é a utilização de uma variável contadora que é utilizada no teste de condição de parada.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Contador é, em geral, uma variável do tipo inteiro.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3200" dirty="0"/>
          </a:p>
          <a:p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20035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Exemplo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pt-BR" altLang="pt-BR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contador = 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altLang="pt-BR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while</a:t>
            </a:r>
            <a:r>
              <a:rPr lang="pt-BR" altLang="pt-BR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contador &lt; 10: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altLang="pt-BR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t-BR" altLang="pt-BR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pt-BR" altLang="pt-BR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(“Contador = ”, contador)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altLang="pt-BR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	contador = contador + 1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altLang="pt-BR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endParaRPr lang="pt-BR" altLang="pt-BR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/>
              <a:t>Enquanto condição for verdadeira, o bloco de comandos será executado.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/>
              <a:t>Testar laço infinito.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3200" dirty="0"/>
          </a:p>
          <a:p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47118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62391" y="1021714"/>
            <a:ext cx="8746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400" dirty="0"/>
              <a:t>1) </a:t>
            </a:r>
            <a:r>
              <a:rPr lang="pt-BR" sz="2400" dirty="0"/>
              <a:t>Imprima na tela a tabuada de um número inteiro lido pelo teclado</a:t>
            </a: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83551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 (solução)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contador = 1</a:t>
            </a:r>
            <a:br>
              <a:rPr lang="pt-BR" sz="2400" dirty="0"/>
            </a:br>
            <a:r>
              <a:rPr lang="pt-BR" sz="2400" dirty="0"/>
              <a:t>numero = </a:t>
            </a:r>
            <a:r>
              <a:rPr lang="pt-BR" sz="2400" dirty="0" err="1"/>
              <a:t>int</a:t>
            </a:r>
            <a:r>
              <a:rPr lang="pt-BR" sz="2400" dirty="0"/>
              <a:t>(input(</a:t>
            </a:r>
            <a:r>
              <a:rPr lang="pt-BR" sz="2400" b="1" dirty="0"/>
              <a:t>"Digite o número para calculo da tabuada: "</a:t>
            </a:r>
            <a:r>
              <a:rPr lang="pt-BR" sz="2400" dirty="0"/>
              <a:t>))</a:t>
            </a:r>
            <a:br>
              <a:rPr lang="pt-BR" sz="2400" dirty="0"/>
            </a:br>
            <a:br>
              <a:rPr lang="pt-BR" sz="2400" dirty="0"/>
            </a:br>
            <a:r>
              <a:rPr lang="pt-BR" sz="2400" b="1" dirty="0" err="1"/>
              <a:t>while</a:t>
            </a:r>
            <a:r>
              <a:rPr lang="pt-BR" sz="2400" b="1" dirty="0"/>
              <a:t> </a:t>
            </a:r>
            <a:r>
              <a:rPr lang="pt-BR" sz="2400" dirty="0"/>
              <a:t>contador &lt;= 10:</a:t>
            </a:r>
            <a:br>
              <a:rPr lang="pt-BR" sz="2400" dirty="0"/>
            </a:br>
            <a:r>
              <a:rPr lang="pt-BR" sz="2400" dirty="0"/>
              <a:t>   resultado = numero * contador</a:t>
            </a:r>
            <a:br>
              <a:rPr lang="pt-BR" sz="2400" dirty="0"/>
            </a:br>
            <a:r>
              <a:rPr lang="pt-BR" sz="2400" dirty="0"/>
              <a:t>   </a:t>
            </a:r>
            <a:r>
              <a:rPr lang="pt-BR" sz="2400" dirty="0" err="1"/>
              <a:t>print</a:t>
            </a:r>
            <a:r>
              <a:rPr lang="pt-BR" sz="2400" dirty="0"/>
              <a:t>(contador, </a:t>
            </a:r>
            <a:r>
              <a:rPr lang="pt-BR" sz="2400" b="1" dirty="0"/>
              <a:t>"</a:t>
            </a:r>
            <a:r>
              <a:rPr lang="pt-BR" sz="2400" b="1" dirty="0" err="1"/>
              <a:t>x</a:t>
            </a:r>
            <a:r>
              <a:rPr lang="pt-BR" sz="2400" b="1" dirty="0"/>
              <a:t>"</a:t>
            </a:r>
            <a:r>
              <a:rPr lang="pt-BR" sz="2400" dirty="0"/>
              <a:t>,numero,</a:t>
            </a:r>
            <a:r>
              <a:rPr lang="pt-BR" sz="2400" b="1" dirty="0"/>
              <a:t>" = "</a:t>
            </a:r>
            <a:r>
              <a:rPr lang="pt-BR" sz="2400" dirty="0"/>
              <a:t>, resultado)</a:t>
            </a:r>
            <a:br>
              <a:rPr lang="pt-BR" sz="2400" dirty="0"/>
            </a:br>
            <a:r>
              <a:rPr lang="pt-BR" sz="2400" dirty="0"/>
              <a:t>   contador = contador + 1</a:t>
            </a:r>
          </a:p>
          <a:p>
            <a:endParaRPr lang="pt-BR" sz="2400" dirty="0"/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Para a melhor compreensão deste exemplo deve-se realizar um Teste de Mesa e/ou Debug.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3402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400" dirty="0"/>
              <a:t>1) Implemente um programa em Python para ler do teclado a nota de um aluno. Verifique se o valor lido é uma nota válida (maior que 7). Se não for, ler este valor até que a mesma seja válida.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400" dirty="0"/>
              <a:t>2) Implemente um programa em Python para ler do teclado números. Caso o usuário forneça um numero igual a -1, o programa deve fornecer a média dos números e encerrar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400" dirty="0"/>
              <a:t>3) Implemente um programa em Python para imprimir na tela o somatório dos N primeiros números inteiros a partir do 1. Sendo N lido do teclado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400" dirty="0"/>
              <a:t>4) Escreva um programa que recebe 10 números do teclado e exibe a quantidade de números pares e impares lidos</a:t>
            </a:r>
          </a:p>
          <a:p>
            <a:endParaRPr lang="pt-BR" alt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0542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91402" y="1538180"/>
            <a:ext cx="86114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FORBELLONE, André Luiz Villar; EBERSPÄCHER, Henri Frederico. Lógica de programação: a construção de algoritmos e estruturas de dados. 3. ed. São Paulo: Pearson Prentice Hall, 2005.</a:t>
            </a:r>
          </a:p>
          <a:p>
            <a:endParaRPr lang="pt-BR" sz="2400" dirty="0"/>
          </a:p>
          <a:p>
            <a:r>
              <a:rPr lang="pt-BR" sz="2400" dirty="0"/>
              <a:t>MANZANO, José Augusto N. G.; OLIVEIRA, </a:t>
            </a:r>
            <a:r>
              <a:rPr lang="pt-BR" sz="2400" dirty="0" err="1"/>
              <a:t>Jayr</a:t>
            </a:r>
            <a:r>
              <a:rPr lang="pt-BR" sz="2400" dirty="0"/>
              <a:t> Figueiredo de. Algoritmos: lógica para desenvolvimento de programação de computadores. 24. ed., rev. São Paulo: Érica, 2010. </a:t>
            </a:r>
          </a:p>
          <a:p>
            <a:endParaRPr lang="pt-BR" sz="2400" dirty="0"/>
          </a:p>
          <a:p>
            <a:r>
              <a:rPr lang="pt-BR" sz="2400" dirty="0"/>
              <a:t>MENEZES, Nilo Ney Coutinho. Introdução à programação com Python: algoritmos e lógica de programação para iniciantes. 1. ed. São Paulo: </a:t>
            </a:r>
            <a:r>
              <a:rPr lang="pt-BR" sz="2400" dirty="0" err="1"/>
              <a:t>Novatec</a:t>
            </a:r>
            <a:r>
              <a:rPr lang="pt-BR" sz="2400" dirty="0"/>
              <a:t>, 2010.</a:t>
            </a:r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232999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39881F3-9D45-4AA2-9B02-DB4799C0E1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1" r="21112"/>
          <a:stretch/>
        </p:blipFill>
        <p:spPr>
          <a:xfrm>
            <a:off x="-11465" y="0"/>
            <a:ext cx="9155465" cy="68580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2A2F3FE-C934-4F6E-8FCE-FC347246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17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8E3800-C511-421B-927F-BDB1DDDE8225}"/>
              </a:ext>
            </a:extLst>
          </p:cNvPr>
          <p:cNvSpPr/>
          <p:nvPr/>
        </p:nvSpPr>
        <p:spPr>
          <a:xfrm>
            <a:off x="4138877" y="2908668"/>
            <a:ext cx="5005123" cy="2690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400" dirty="0">
                <a:solidFill>
                  <a:schemeClr val="tx1"/>
                </a:solidFill>
              </a:rPr>
              <a:t>Contato</a:t>
            </a:r>
            <a:r>
              <a:rPr lang="pt-BR" dirty="0">
                <a:solidFill>
                  <a:schemeClr val="tx1"/>
                </a:solidFill>
              </a:rPr>
              <a:t>:</a:t>
            </a:r>
          </a:p>
          <a:p>
            <a:pPr algn="r"/>
            <a:endParaRPr lang="pt-BR" dirty="0">
              <a:solidFill>
                <a:schemeClr val="tx1"/>
              </a:solidFill>
            </a:endParaRPr>
          </a:p>
          <a:p>
            <a:pPr algn="r"/>
            <a:r>
              <a:rPr lang="pt-BR" dirty="0">
                <a:solidFill>
                  <a:schemeClr val="tx1"/>
                </a:solidFill>
                <a:hlinkClick r:id="rId4"/>
              </a:rPr>
              <a:t>vilmar.abreu@pucpr.br</a:t>
            </a:r>
            <a:endParaRPr lang="pt-BR" dirty="0">
              <a:solidFill>
                <a:schemeClr val="tx1"/>
              </a:solidFill>
            </a:endParaRPr>
          </a:p>
          <a:p>
            <a:pPr algn="r"/>
            <a:r>
              <a:rPr lang="pt-BR" dirty="0">
                <a:solidFill>
                  <a:schemeClr val="tx1"/>
                </a:solidFill>
              </a:rPr>
              <a:t>(41) 3271-1746</a:t>
            </a:r>
          </a:p>
          <a:p>
            <a:pPr algn="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4AA8950-3430-42F5-8CC0-3D6F95AC8B9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77" y="3306218"/>
            <a:ext cx="1636878" cy="16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7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 #1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62391" y="1004780"/>
            <a:ext cx="86114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000" dirty="0"/>
              <a:t>Elabore um algoritmo que leia um </a:t>
            </a:r>
            <a:r>
              <a:rPr lang="pt-BR" altLang="pt-BR" sz="2000" dirty="0" err="1"/>
              <a:t>número</a:t>
            </a:r>
            <a:r>
              <a:rPr lang="pt-BR" altLang="pt-BR" sz="2000" dirty="0"/>
              <a:t> inteiro e verifique se ele é par ou </a:t>
            </a:r>
            <a:r>
              <a:rPr lang="pt-BR" altLang="pt-BR" sz="2000" dirty="0" err="1"/>
              <a:t>ímpar</a:t>
            </a:r>
            <a:r>
              <a:rPr lang="pt-BR" altLang="pt-BR" sz="2000" dirty="0"/>
              <a:t>.</a:t>
            </a:r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84036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 #3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62391" y="1004780"/>
            <a:ext cx="86114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000" dirty="0"/>
              <a:t>Elabore um algoritmo que leia um número inteiro e mostre sua raiz quadrada (informe “Valor </a:t>
            </a:r>
            <a:r>
              <a:rPr lang="pt-BR" altLang="pt-BR" sz="2000" dirty="0" err="1"/>
              <a:t>invá́lido</a:t>
            </a:r>
            <a:r>
              <a:rPr lang="pt-BR" altLang="pt-BR" sz="2000" dirty="0"/>
              <a:t>” para </a:t>
            </a:r>
            <a:r>
              <a:rPr lang="pt-BR" altLang="pt-BR" sz="2000" dirty="0" err="1"/>
              <a:t>números</a:t>
            </a:r>
            <a:r>
              <a:rPr lang="pt-BR" altLang="pt-BR" sz="2000" dirty="0"/>
              <a:t> negativos).</a:t>
            </a:r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074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 #5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62391" y="1004780"/>
            <a:ext cx="861143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000" dirty="0"/>
              <a:t>Em uma determinada papelaria a </a:t>
            </a:r>
            <a:r>
              <a:rPr lang="pt-BR" altLang="pt-BR" sz="2000" dirty="0" err="1"/>
              <a:t>fotocópia</a:t>
            </a:r>
            <a:r>
              <a:rPr lang="pt-BR" altLang="pt-BR" sz="2000" dirty="0"/>
              <a:t> custa R$ 0,25, caso sejam tiradas menos de 100 </a:t>
            </a:r>
            <a:r>
              <a:rPr lang="pt-BR" altLang="pt-BR" sz="2000" dirty="0" err="1"/>
              <a:t>cópias</a:t>
            </a:r>
            <a:r>
              <a:rPr lang="pt-BR" altLang="pt-BR" sz="2000" dirty="0"/>
              <a:t>. A partir de 100 </a:t>
            </a:r>
            <a:r>
              <a:rPr lang="pt-BR" altLang="pt-BR" sz="2000" dirty="0" err="1"/>
              <a:t>cópias</a:t>
            </a:r>
            <a:r>
              <a:rPr lang="pt-BR" altLang="pt-BR" sz="2000" dirty="0"/>
              <a:t>, o valor de cada </a:t>
            </a:r>
            <a:r>
              <a:rPr lang="pt-BR" altLang="pt-BR" sz="2000" dirty="0" err="1"/>
              <a:t>fotocópia</a:t>
            </a:r>
            <a:r>
              <a:rPr lang="pt-BR" altLang="pt-BR" sz="2000" dirty="0"/>
              <a:t> tirada cai para R$ 0,20. Elabore um algoritmo que leia o </a:t>
            </a:r>
            <a:r>
              <a:rPr lang="pt-BR" altLang="pt-BR" sz="2000" dirty="0" err="1"/>
              <a:t>número</a:t>
            </a:r>
            <a:r>
              <a:rPr lang="pt-BR" altLang="pt-BR" sz="2000" dirty="0"/>
              <a:t> de </a:t>
            </a:r>
            <a:r>
              <a:rPr lang="pt-BR" altLang="pt-BR" sz="2000" dirty="0" err="1"/>
              <a:t>cópias</a:t>
            </a:r>
            <a:r>
              <a:rPr lang="pt-BR" altLang="pt-BR" sz="2000" dirty="0"/>
              <a:t> e mostre o valor a pagar pelo </a:t>
            </a:r>
            <a:r>
              <a:rPr lang="pt-BR" altLang="pt-BR" sz="2000" dirty="0" err="1"/>
              <a:t>serviço</a:t>
            </a:r>
            <a:r>
              <a:rPr lang="pt-BR" altLang="pt-BR" sz="2000" dirty="0"/>
              <a:t>.</a:t>
            </a:r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89931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 #7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62391" y="1004780"/>
            <a:ext cx="86114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000" dirty="0"/>
              <a:t>O IMC (</a:t>
            </a:r>
            <a:r>
              <a:rPr lang="pt-BR" altLang="pt-BR" sz="2000" dirty="0" err="1"/>
              <a:t>Índice</a:t>
            </a:r>
            <a:r>
              <a:rPr lang="pt-BR" altLang="pt-BR" sz="2000" dirty="0"/>
              <a:t> de Massa Corporal) é calculado </a:t>
            </a:r>
            <a:r>
              <a:rPr lang="pt-BR" altLang="pt-BR" sz="2000" dirty="0" err="1"/>
              <a:t>através</a:t>
            </a:r>
            <a:r>
              <a:rPr lang="pt-BR" altLang="pt-BR" sz="2000" dirty="0"/>
              <a:t> da seguinte </a:t>
            </a:r>
            <a:r>
              <a:rPr lang="pt-BR" altLang="pt-BR" sz="2000" dirty="0" err="1"/>
              <a:t>fórmula</a:t>
            </a:r>
            <a:r>
              <a:rPr lang="pt-BR" altLang="pt-BR" sz="2000" dirty="0"/>
              <a:t>: </a:t>
            </a:r>
          </a:p>
          <a:p>
            <a:r>
              <a:rPr lang="pt-BR" altLang="pt-BR" sz="2000" dirty="0"/>
              <a:t>IMC = massa / (altura*altura)</a:t>
            </a:r>
          </a:p>
          <a:p>
            <a:endParaRPr lang="pt-BR" altLang="pt-BR" sz="2000" dirty="0"/>
          </a:p>
          <a:p>
            <a:r>
              <a:rPr lang="pt-BR" altLang="pt-BR" sz="2000" dirty="0"/>
              <a:t>Elabore um algoritmo que leia a massa (em quilogramas) e a altura (em metros) do </a:t>
            </a:r>
            <a:r>
              <a:rPr lang="pt-BR" altLang="pt-BR" sz="2000" dirty="0" err="1"/>
              <a:t>usuário</a:t>
            </a:r>
            <a:r>
              <a:rPr lang="pt-BR" altLang="pt-BR" sz="2000" dirty="0"/>
              <a:t> e mostre o valor do IMC e se ele está na faixa considerada “normal” segundo o </a:t>
            </a:r>
            <a:r>
              <a:rPr lang="pt-BR" altLang="pt-BR" sz="2000" dirty="0" err="1"/>
              <a:t>critério</a:t>
            </a:r>
            <a:r>
              <a:rPr lang="pt-BR" altLang="pt-BR" sz="2000" dirty="0"/>
              <a:t> apresentado na tabela da OMS (</a:t>
            </a:r>
            <a:r>
              <a:rPr lang="pt-BR" altLang="pt-BR" sz="2000" dirty="0" err="1"/>
              <a:t>Organização</a:t>
            </a:r>
            <a:r>
              <a:rPr lang="pt-BR" altLang="pt-BR" sz="2000" dirty="0"/>
              <a:t> Mundial de </a:t>
            </a:r>
            <a:r>
              <a:rPr lang="pt-BR" altLang="pt-BR" sz="2000" dirty="0" err="1"/>
              <a:t>Saúde</a:t>
            </a:r>
            <a:r>
              <a:rPr lang="pt-BR" altLang="pt-BR" sz="2000" dirty="0"/>
              <a:t>): 18,5 ≤ IMC&lt; 25. Caso </a:t>
            </a:r>
            <a:r>
              <a:rPr lang="pt-BR" altLang="pt-BR" sz="2000" dirty="0" err="1"/>
              <a:t>não</a:t>
            </a:r>
            <a:r>
              <a:rPr lang="pt-BR" altLang="pt-BR" sz="2000" dirty="0"/>
              <a:t> esteja, calcule sua massa </a:t>
            </a:r>
            <a:r>
              <a:rPr lang="pt-BR" altLang="pt-BR" sz="2000" dirty="0" err="1"/>
              <a:t>máxima</a:t>
            </a:r>
            <a:r>
              <a:rPr lang="pt-BR" altLang="pt-BR" sz="2000" dirty="0"/>
              <a:t> considerada normal (usando IMC igual a 24,9).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68148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 #8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62391" y="1004780"/>
            <a:ext cx="86114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000" dirty="0"/>
              <a:t>Em um determinado estacionamento a primeira hora custa R$ 8,00, que é o valor </a:t>
            </a:r>
            <a:r>
              <a:rPr lang="pt-BR" altLang="pt-BR" sz="2000" dirty="0" err="1"/>
              <a:t>mínimo</a:t>
            </a:r>
            <a:r>
              <a:rPr lang="pt-BR" altLang="pt-BR" sz="2000" dirty="0"/>
              <a:t> praticado. </a:t>
            </a:r>
            <a:r>
              <a:rPr lang="pt-BR" altLang="pt-BR" sz="2000" dirty="0" err="1"/>
              <a:t>Após</a:t>
            </a:r>
            <a:r>
              <a:rPr lang="pt-BR" altLang="pt-BR" sz="2000" dirty="0"/>
              <a:t> uma hora o valor é fracionado, R$ 1,50 a cada 15 minutos. Elabore um algoritmo que leia um </a:t>
            </a:r>
            <a:r>
              <a:rPr lang="pt-BR" altLang="pt-BR" sz="2000" dirty="0" err="1"/>
              <a:t>número</a:t>
            </a:r>
            <a:r>
              <a:rPr lang="pt-BR" altLang="pt-BR" sz="2000" dirty="0"/>
              <a:t> inteiro correspondente a quantidade de minutos usados no estacionamento e mostre a mensagem “Valor </a:t>
            </a:r>
            <a:r>
              <a:rPr lang="pt-BR" altLang="pt-BR" sz="2000" dirty="0" err="1"/>
              <a:t>mínimo</a:t>
            </a:r>
            <a:r>
              <a:rPr lang="pt-BR" altLang="pt-BR" sz="2000" dirty="0"/>
              <a:t>, R$ 5,00” ou “Valor fracionado, R$ x”, no qual x </a:t>
            </a:r>
            <a:r>
              <a:rPr lang="pt-BR" altLang="pt-BR" sz="2000" dirty="0" err="1"/>
              <a:t>sera</a:t>
            </a:r>
            <a:r>
              <a:rPr lang="pt-BR" altLang="pt-BR" sz="2000" dirty="0"/>
              <a:t>́ o valor a pagar calculado pelo algoritmo.</a:t>
            </a:r>
          </a:p>
          <a:p>
            <a:endParaRPr lang="pt-BR" sz="20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91663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Estrutura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473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/>
              <a:t>Para que os algoritmos possam tratar problemas mais complexos do que estes que estudamos até o momento, estruturas de controle devem ser utilizadas.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altLang="pt-BR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/>
              <a:t>Estas estruturas permitirão controlar a execução de comandos de um algoritmo, permitindo: a repetição controlada de comandos, a decisão da execução ou não de comandos, dentre outros.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1064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Estrutura de Repetição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/>
              <a:t>Permite a execução, de forma repetida e controlada, de um bloco de comandos.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/>
              <a:t>Uma estrutura de repetição, muitas vezes é conhecida como um “laço de repetição”.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/>
              <a:t>Um bloco de comandos pode ser executado/repetido um número indeterminado de vezes. Porém, este número nunca pode ser infinito, pois neste caso aparece o que costuma-se chamar de “laço infinito”, do qual o algoritmo jamais sairá, causando um bloqueio (ou “travamento”) do programa.</a:t>
            </a:r>
          </a:p>
          <a:p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95082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Estrutura de Repetição (cont.)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BA736E-35AF-3940-9573-07A8894E700A}"/>
              </a:ext>
            </a:extLst>
          </p:cNvPr>
          <p:cNvSpPr txBox="1"/>
          <p:nvPr/>
        </p:nvSpPr>
        <p:spPr>
          <a:xfrm>
            <a:off x="291402" y="1538180"/>
            <a:ext cx="8611438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/>
              <a:t>Existem várias estruturas de repetição. Durante a programação, deve-se optar pela estrutura que mais convém com a necessidade (após o estudo de todas as estruturas, retornaremos a este ponto).</a:t>
            </a:r>
            <a:endParaRPr lang="pt-BR" sz="3200" dirty="0"/>
          </a:p>
          <a:p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086465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8254</TotalTime>
  <Words>967</Words>
  <Application>Microsoft Office PowerPoint</Application>
  <PresentationFormat>Apresentação na tela (4:3)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Wingdings 2</vt:lpstr>
      <vt:lpstr>Ardósia</vt:lpstr>
      <vt:lpstr>Raciocínio Algorítmico 2024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Sheila dos Santos Reinehr</dc:creator>
  <cp:lastModifiedBy>Fabricio Enembreck</cp:lastModifiedBy>
  <cp:revision>463</cp:revision>
  <dcterms:created xsi:type="dcterms:W3CDTF">2017-06-17T14:03:15Z</dcterms:created>
  <dcterms:modified xsi:type="dcterms:W3CDTF">2024-02-28T11:31:24Z</dcterms:modified>
</cp:coreProperties>
</file>